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8" r:id="rId2"/>
    <p:sldId id="256" r:id="rId3"/>
    <p:sldId id="265" r:id="rId4"/>
    <p:sldId id="259" r:id="rId5"/>
    <p:sldId id="260" r:id="rId6"/>
    <p:sldId id="261" r:id="rId7"/>
    <p:sldId id="262" r:id="rId8"/>
    <p:sldId id="263"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748A7F-607E-0F4E-A8F5-B14D9B574822}" type="datetimeFigureOut">
              <a:rPr lang="it-IT" smtClean="0"/>
              <a:t>06/05/14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4000F6-C5EE-ED4C-9FB1-42D1797CF46C}" type="slidenum">
              <a:rPr lang="it-IT" smtClean="0"/>
              <a:t>‹n.›</a:t>
            </a:fld>
            <a:endParaRPr lang="it-IT"/>
          </a:p>
        </p:txBody>
      </p:sp>
    </p:spTree>
    <p:extLst>
      <p:ext uri="{BB962C8B-B14F-4D97-AF65-F5344CB8AC3E}">
        <p14:creationId xmlns:p14="http://schemas.microsoft.com/office/powerpoint/2010/main" val="12386985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97497E-3922-E14C-BA02-F0D7C4A70C7F}" type="datetimeFigureOut">
              <a:rPr lang="it-IT" smtClean="0"/>
              <a:t>06/05/14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ACDA7-7306-BF4F-AEF3-80C20ABFE473}" type="slidenum">
              <a:rPr lang="it-IT" smtClean="0"/>
              <a:t>‹n.›</a:t>
            </a:fld>
            <a:endParaRPr lang="it-IT"/>
          </a:p>
        </p:txBody>
      </p:sp>
    </p:spTree>
    <p:extLst>
      <p:ext uri="{BB962C8B-B14F-4D97-AF65-F5344CB8AC3E}">
        <p14:creationId xmlns:p14="http://schemas.microsoft.com/office/powerpoint/2010/main" val="5572952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2795CD8-DD37-B941-9B6E-FE18BC653C83}" type="datetime1">
              <a:rPr lang="it-IT" smtClean="0"/>
              <a:t>06/05/14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99470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682CA10-5810-9843-AFEA-E9329CFC2ACC}" type="datetime1">
              <a:rPr lang="it-IT" smtClean="0"/>
              <a:t>06/05/14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12365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6375"/>
            <a:ext cx="2057400" cy="4387851"/>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06375"/>
            <a:ext cx="6019800" cy="4387851"/>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BD83AD-2A04-344D-9CBC-4580A549F54D}" type="datetime1">
              <a:rPr lang="it-IT" smtClean="0"/>
              <a:t>06/05/14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159641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622136C-9DCC-354A-8051-BE7D6D10D17A}" type="datetime1">
              <a:rPr lang="it-IT" smtClean="0"/>
              <a:t>06/05/14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138213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AF78CEF-FB02-5D4D-85C3-C0A5F9BDC82B}" type="datetime1">
              <a:rPr lang="it-IT" smtClean="0"/>
              <a:t>06/05/14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12079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CCE2B5E-0BE4-CA47-8DC6-6628DB838D0C}" type="datetime1">
              <a:rPr lang="it-IT" smtClean="0"/>
              <a:t>06/05/14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27207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942D296-AE33-F046-AD60-309CE09A9633}" type="datetime1">
              <a:rPr lang="it-IT" smtClean="0"/>
              <a:t>06/05/14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328267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3542C6B-6D46-0747-A36C-6579449BEB33}" type="datetime1">
              <a:rPr lang="it-IT" smtClean="0"/>
              <a:t>06/05/14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21696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B4965F0-C4F0-A946-8530-3D21F923C261}" type="datetime1">
              <a:rPr lang="it-IT" smtClean="0"/>
              <a:t>06/05/14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192082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49"/>
            <a:ext cx="3008313" cy="1162051"/>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D0A997E-F4B2-CD44-A6B1-0780F0CC382D}" type="datetime1">
              <a:rPr lang="it-IT" smtClean="0"/>
              <a:t>06/05/14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244221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9"/>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66DECF2-75DC-0346-9BB3-D8717D5305FF}" type="datetime1">
              <a:rPr lang="it-IT" smtClean="0"/>
              <a:t>06/05/14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8D842C-0686-2240-9CF7-860332AF28F1}" type="slidenum">
              <a:rPr lang="it-IT" smtClean="0"/>
              <a:pPr/>
              <a:t>‹n.›</a:t>
            </a:fld>
            <a:endParaRPr lang="it-IT"/>
          </a:p>
        </p:txBody>
      </p:sp>
    </p:spTree>
    <p:extLst>
      <p:ext uri="{BB962C8B-B14F-4D97-AF65-F5344CB8AC3E}">
        <p14:creationId xmlns:p14="http://schemas.microsoft.com/office/powerpoint/2010/main" val="33832825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E13D8-1EEC-EC48-87CC-E5FBE390435F}" type="datetime1">
              <a:rPr lang="it-IT" smtClean="0"/>
              <a:t>06/05/14</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D842C-0686-2240-9CF7-860332AF28F1}" type="slidenum">
              <a:rPr lang="it-IT" smtClean="0"/>
              <a:pPr/>
              <a:t>‹n.›</a:t>
            </a:fld>
            <a:endParaRPr lang="it-IT"/>
          </a:p>
        </p:txBody>
      </p:sp>
    </p:spTree>
    <p:extLst>
      <p:ext uri="{BB962C8B-B14F-4D97-AF65-F5344CB8AC3E}">
        <p14:creationId xmlns:p14="http://schemas.microsoft.com/office/powerpoint/2010/main" val="22284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416800" cy="4970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Aft>
                <a:spcPts val="600"/>
              </a:spcAft>
              <a:defRPr/>
            </a:pPr>
            <a:r>
              <a:rPr lang="it-IT" dirty="0"/>
              <a:t>MAPPING OF MY INTERESTS</a:t>
            </a:r>
            <a:endParaRPr lang="it-IT" dirty="0" smtClean="0">
              <a:ea typeface="ＭＳ Ｐゴシック" charset="0"/>
              <a:cs typeface="+mn-cs"/>
            </a:endParaRPr>
          </a:p>
          <a:p>
            <a:pPr algn="ctr">
              <a:spcAft>
                <a:spcPts val="600"/>
              </a:spcAft>
              <a:defRPr/>
            </a:pPr>
            <a:endParaRPr lang="it-IT" dirty="0" smtClean="0">
              <a:ea typeface="ＭＳ Ｐゴシック" charset="0"/>
            </a:endParaRPr>
          </a:p>
          <a:p>
            <a:pPr algn="ctr">
              <a:spcAft>
                <a:spcPts val="600"/>
              </a:spcAft>
              <a:defRPr/>
            </a:pPr>
            <a:endParaRPr lang="it-IT" dirty="0" smtClean="0">
              <a:ea typeface="ＭＳ Ｐゴシック" charset="0"/>
              <a:cs typeface="+mn-cs"/>
            </a:endParaRPr>
          </a:p>
          <a:p>
            <a:pPr algn="ctr">
              <a:spcAft>
                <a:spcPts val="600"/>
              </a:spcAft>
              <a:defRPr/>
            </a:pPr>
            <a:endParaRPr lang="it-IT" dirty="0" smtClean="0">
              <a:ea typeface="ＭＳ Ｐゴシック" charset="0"/>
            </a:endParaRPr>
          </a:p>
          <a:p>
            <a:pPr algn="ctr">
              <a:spcAft>
                <a:spcPts val="600"/>
              </a:spcAft>
              <a:defRPr/>
            </a:pPr>
            <a:endParaRPr lang="it-IT" dirty="0" smtClean="0">
              <a:ea typeface="ＭＳ Ｐゴシック" charset="0"/>
              <a:cs typeface="+mn-cs"/>
            </a:endParaRPr>
          </a:p>
          <a:p>
            <a:pPr algn="ctr">
              <a:spcAft>
                <a:spcPts val="600"/>
              </a:spcAft>
              <a:defRPr/>
            </a:pPr>
            <a:endParaRPr lang="it-IT" dirty="0" smtClean="0">
              <a:ea typeface="ＭＳ Ｐゴシック" charset="0"/>
            </a:endParaRPr>
          </a:p>
          <a:p>
            <a:pPr algn="ctr">
              <a:spcAft>
                <a:spcPts val="600"/>
              </a:spcAft>
              <a:defRPr/>
            </a:pPr>
            <a:endParaRPr lang="it-IT" dirty="0" smtClean="0">
              <a:ea typeface="ＭＳ Ｐゴシック" charset="0"/>
              <a:cs typeface="+mn-cs"/>
            </a:endParaRPr>
          </a:p>
          <a:p>
            <a:pPr algn="ctr">
              <a:spcAft>
                <a:spcPts val="600"/>
              </a:spcAft>
              <a:defRPr/>
            </a:pPr>
            <a:r>
              <a:rPr lang="it-IT" dirty="0" smtClean="0">
                <a:ea typeface="ＭＳ Ｐゴシック" charset="0"/>
              </a:rPr>
              <a:t>SENIOR PASS –CEMEA</a:t>
            </a:r>
          </a:p>
          <a:p>
            <a:pPr algn="ctr">
              <a:spcAft>
                <a:spcPts val="600"/>
              </a:spcAft>
              <a:defRPr/>
            </a:pPr>
            <a:endParaRPr lang="it-IT" dirty="0">
              <a:ea typeface="ＭＳ Ｐゴシック" charset="0"/>
            </a:endParaRPr>
          </a:p>
          <a:p>
            <a:pPr algn="ctr">
              <a:spcAft>
                <a:spcPts val="600"/>
              </a:spcAft>
              <a:defRPr/>
            </a:pPr>
            <a:endParaRPr lang="it-IT" dirty="0" smtClean="0">
              <a:ea typeface="ＭＳ Ｐゴシック" charset="0"/>
            </a:endParaRPr>
          </a:p>
          <a:p>
            <a:pPr algn="ctr">
              <a:spcAft>
                <a:spcPts val="600"/>
              </a:spcAft>
              <a:defRPr/>
            </a:pPr>
            <a:endParaRPr lang="it-IT" dirty="0">
              <a:ea typeface="ＭＳ Ｐゴシック" charset="0"/>
            </a:endParaRPr>
          </a:p>
          <a:p>
            <a:pPr algn="ctr">
              <a:spcAft>
                <a:spcPts val="600"/>
              </a:spcAft>
              <a:defRPr/>
            </a:pPr>
            <a:endParaRPr lang="it-IT" dirty="0" smtClean="0">
              <a:ea typeface="ＭＳ Ｐゴシック" charset="0"/>
            </a:endParaRPr>
          </a:p>
          <a:p>
            <a:pPr algn="ctr">
              <a:spcAft>
                <a:spcPts val="600"/>
              </a:spcAft>
              <a:defRPr/>
            </a:pPr>
            <a:r>
              <a:rPr lang="it-IT" dirty="0" smtClean="0">
                <a:ea typeface="ＭＳ Ｐゴシック" charset="0"/>
              </a:rPr>
              <a:t>Coach: MARIA CECCHIN </a:t>
            </a:r>
          </a:p>
          <a:p>
            <a:pPr algn="ctr">
              <a:spcAft>
                <a:spcPts val="600"/>
              </a:spcAft>
              <a:defRPr/>
            </a:pPr>
            <a:r>
              <a:rPr lang="it-IT" dirty="0" err="1" smtClean="0">
                <a:ea typeface="ＭＳ Ｐゴシック" charset="0"/>
              </a:rPr>
              <a:t>m.cecchin@risorse-hr.it</a:t>
            </a:r>
            <a:r>
              <a:rPr lang="it-IT" dirty="0" smtClean="0">
                <a:ea typeface="ＭＳ Ｐゴシック" charset="0"/>
              </a:rPr>
              <a:t> </a:t>
            </a:r>
            <a:endParaRPr lang="it-IT" dirty="0">
              <a:ea typeface="ＭＳ Ｐゴシック" charset="0"/>
              <a:cs typeface="+mn-cs"/>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1</a:t>
            </a:fld>
            <a:endParaRPr lang="it-IT"/>
          </a:p>
        </p:txBody>
      </p:sp>
    </p:spTree>
    <p:extLst>
      <p:ext uri="{BB962C8B-B14F-4D97-AF65-F5344CB8AC3E}">
        <p14:creationId xmlns:p14="http://schemas.microsoft.com/office/powerpoint/2010/main" val="204766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1835150" y="620713"/>
            <a:ext cx="5545138" cy="532923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it-IT">
              <a:ea typeface="ＭＳ Ｐゴシック" charset="0"/>
              <a:cs typeface="+mn-cs"/>
            </a:endParaRPr>
          </a:p>
        </p:txBody>
      </p:sp>
      <p:sp>
        <p:nvSpPr>
          <p:cNvPr id="6" name="Line 5"/>
          <p:cNvSpPr>
            <a:spLocks noChangeShapeType="1"/>
          </p:cNvSpPr>
          <p:nvPr/>
        </p:nvSpPr>
        <p:spPr bwMode="auto">
          <a:xfrm>
            <a:off x="4616450" y="620713"/>
            <a:ext cx="0" cy="53292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7" name="Text Box 6">
            <a:hlinkClick r:id="" action="ppaction://noaction"/>
          </p:cNvPr>
          <p:cNvSpPr txBox="1">
            <a:spLocks noChangeArrowheads="1"/>
          </p:cNvSpPr>
          <p:nvPr/>
        </p:nvSpPr>
        <p:spPr bwMode="auto">
          <a:xfrm>
            <a:off x="2268538" y="188913"/>
            <a:ext cx="20161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dirty="0" err="1" smtClean="0">
                <a:ea typeface="ＭＳ Ｐゴシック" charset="0"/>
                <a:cs typeface="+mn-cs"/>
              </a:rPr>
              <a:t>Managerial</a:t>
            </a:r>
            <a:endParaRPr lang="it-IT" b="1" dirty="0">
              <a:ea typeface="ＭＳ Ｐゴシック" charset="0"/>
              <a:cs typeface="+mn-cs"/>
            </a:endParaRPr>
          </a:p>
        </p:txBody>
      </p:sp>
      <p:sp>
        <p:nvSpPr>
          <p:cNvPr id="8" name="Text Box 7">
            <a:hlinkClick r:id="" action="ppaction://noaction"/>
          </p:cNvPr>
          <p:cNvSpPr txBox="1">
            <a:spLocks noChangeArrowheads="1"/>
          </p:cNvSpPr>
          <p:nvPr/>
        </p:nvSpPr>
        <p:spPr bwMode="auto">
          <a:xfrm>
            <a:off x="5087440" y="188913"/>
            <a:ext cx="23764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dirty="0" err="1" smtClean="0">
                <a:ea typeface="ＭＳ Ｐゴシック" charset="0"/>
                <a:cs typeface="+mn-cs"/>
              </a:rPr>
              <a:t>Administrativ</a:t>
            </a:r>
            <a:endParaRPr lang="it-IT" b="1" dirty="0">
              <a:ea typeface="ＭＳ Ｐゴシック" charset="0"/>
              <a:cs typeface="+mn-cs"/>
            </a:endParaRPr>
          </a:p>
        </p:txBody>
      </p:sp>
      <p:sp>
        <p:nvSpPr>
          <p:cNvPr id="9" name="Text Box 8">
            <a:hlinkClick r:id="" action="ppaction://noaction"/>
          </p:cNvPr>
          <p:cNvSpPr txBox="1">
            <a:spLocks noChangeArrowheads="1"/>
          </p:cNvSpPr>
          <p:nvPr/>
        </p:nvSpPr>
        <p:spPr bwMode="auto">
          <a:xfrm>
            <a:off x="7451725" y="1711677"/>
            <a:ext cx="28892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dirty="0" err="1" smtClean="0"/>
              <a:t>Practical</a:t>
            </a:r>
            <a:endParaRPr lang="it-IT" b="1" dirty="0">
              <a:ea typeface="ＭＳ Ｐゴシック" charset="0"/>
            </a:endParaRPr>
          </a:p>
        </p:txBody>
      </p:sp>
      <p:sp>
        <p:nvSpPr>
          <p:cNvPr id="10" name="Text Box 9">
            <a:hlinkClick r:id="" action="ppaction://noaction"/>
          </p:cNvPr>
          <p:cNvSpPr txBox="1">
            <a:spLocks noChangeArrowheads="1"/>
          </p:cNvSpPr>
          <p:nvPr/>
        </p:nvSpPr>
        <p:spPr bwMode="auto">
          <a:xfrm>
            <a:off x="1452563" y="1960563"/>
            <a:ext cx="288925" cy="1754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dirty="0" smtClean="0">
                <a:ea typeface="ＭＳ Ｐゴシック" charset="0"/>
                <a:cs typeface="+mn-cs"/>
              </a:rPr>
              <a:t>Social</a:t>
            </a:r>
            <a:endParaRPr lang="it-IT" b="1" dirty="0">
              <a:ea typeface="ＭＳ Ｐゴシック" charset="0"/>
              <a:cs typeface="+mn-cs"/>
            </a:endParaRPr>
          </a:p>
        </p:txBody>
      </p:sp>
      <p:sp>
        <p:nvSpPr>
          <p:cNvPr id="11" name="Text Box 10">
            <a:hlinkClick r:id="" action="ppaction://noaction"/>
          </p:cNvPr>
          <p:cNvSpPr txBox="1">
            <a:spLocks noChangeArrowheads="1"/>
          </p:cNvSpPr>
          <p:nvPr/>
        </p:nvSpPr>
        <p:spPr bwMode="auto">
          <a:xfrm>
            <a:off x="2268538" y="5924550"/>
            <a:ext cx="20161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b="1" dirty="0" err="1" smtClean="0">
                <a:ea typeface="ＭＳ Ｐゴシック" charset="0"/>
                <a:cs typeface="+mn-cs"/>
              </a:rPr>
              <a:t>Artistic</a:t>
            </a:r>
            <a:endParaRPr lang="it-IT" b="1" dirty="0">
              <a:ea typeface="ＭＳ Ｐゴシック" charset="0"/>
              <a:cs typeface="+mn-cs"/>
            </a:endParaRPr>
          </a:p>
        </p:txBody>
      </p:sp>
      <p:sp>
        <p:nvSpPr>
          <p:cNvPr id="12" name="Text Box 11">
            <a:hlinkClick r:id="" action="ppaction://noaction"/>
          </p:cNvPr>
          <p:cNvSpPr txBox="1">
            <a:spLocks noChangeArrowheads="1"/>
          </p:cNvSpPr>
          <p:nvPr/>
        </p:nvSpPr>
        <p:spPr bwMode="auto">
          <a:xfrm>
            <a:off x="4932363" y="5924550"/>
            <a:ext cx="23764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b="1" dirty="0" smtClean="0"/>
              <a:t>Investigative</a:t>
            </a:r>
            <a:endParaRPr lang="it-IT" b="1" dirty="0">
              <a:ea typeface="ＭＳ Ｐゴシック" charset="0"/>
            </a:endParaRPr>
          </a:p>
        </p:txBody>
      </p:sp>
      <p:sp>
        <p:nvSpPr>
          <p:cNvPr id="13" name="Rectangle 12"/>
          <p:cNvSpPr>
            <a:spLocks noChangeArrowheads="1"/>
          </p:cNvSpPr>
          <p:nvPr/>
        </p:nvSpPr>
        <p:spPr bwMode="auto">
          <a:xfrm>
            <a:off x="4284663" y="3357563"/>
            <a:ext cx="647700" cy="71913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it-IT">
              <a:ea typeface="ＭＳ Ｐゴシック" charset="0"/>
              <a:cs typeface="+mn-cs"/>
            </a:endParaRPr>
          </a:p>
        </p:txBody>
      </p:sp>
      <p:sp>
        <p:nvSpPr>
          <p:cNvPr id="14" name="Line 13"/>
          <p:cNvSpPr>
            <a:spLocks noChangeShapeType="1"/>
          </p:cNvSpPr>
          <p:nvPr/>
        </p:nvSpPr>
        <p:spPr bwMode="auto">
          <a:xfrm>
            <a:off x="1835150" y="3716338"/>
            <a:ext cx="24495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15" name="Line 14"/>
          <p:cNvSpPr>
            <a:spLocks noChangeShapeType="1"/>
          </p:cNvSpPr>
          <p:nvPr/>
        </p:nvSpPr>
        <p:spPr bwMode="auto">
          <a:xfrm>
            <a:off x="4932363" y="3716338"/>
            <a:ext cx="24495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16" name="Line 15"/>
          <p:cNvSpPr>
            <a:spLocks noChangeShapeType="1"/>
          </p:cNvSpPr>
          <p:nvPr/>
        </p:nvSpPr>
        <p:spPr bwMode="auto">
          <a:xfrm>
            <a:off x="2124075" y="620713"/>
            <a:ext cx="2160588"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17" name="Line 17"/>
          <p:cNvSpPr>
            <a:spLocks noChangeShapeType="1"/>
          </p:cNvSpPr>
          <p:nvPr/>
        </p:nvSpPr>
        <p:spPr bwMode="auto">
          <a:xfrm flipH="1">
            <a:off x="1835150" y="3860800"/>
            <a:ext cx="2449513"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18" name="Line 18"/>
          <p:cNvSpPr>
            <a:spLocks noChangeShapeType="1"/>
          </p:cNvSpPr>
          <p:nvPr/>
        </p:nvSpPr>
        <p:spPr bwMode="auto">
          <a:xfrm flipH="1">
            <a:off x="1835150" y="4076700"/>
            <a:ext cx="2665413"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19" name="Line 19"/>
          <p:cNvSpPr>
            <a:spLocks noChangeShapeType="1"/>
          </p:cNvSpPr>
          <p:nvPr/>
        </p:nvSpPr>
        <p:spPr bwMode="auto">
          <a:xfrm>
            <a:off x="4932363" y="4076700"/>
            <a:ext cx="2447925"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20" name="Text Box 23"/>
          <p:cNvSpPr txBox="1">
            <a:spLocks noChangeArrowheads="1"/>
          </p:cNvSpPr>
          <p:nvPr/>
        </p:nvSpPr>
        <p:spPr bwMode="auto">
          <a:xfrm>
            <a:off x="4787900" y="1303338"/>
            <a:ext cx="1223963"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err="1"/>
              <a:t>Clerical</a:t>
            </a:r>
            <a:r>
              <a:rPr lang="it-IT" sz="1000" dirty="0"/>
              <a:t> work and </a:t>
            </a:r>
            <a:r>
              <a:rPr lang="it-IT" sz="1000" dirty="0" err="1"/>
              <a:t>services</a:t>
            </a:r>
            <a:endParaRPr lang="it-IT" sz="1000" dirty="0">
              <a:ea typeface="ＭＳ Ｐゴシック" charset="0"/>
              <a:cs typeface="+mn-cs"/>
            </a:endParaRPr>
          </a:p>
        </p:txBody>
      </p:sp>
      <p:sp>
        <p:nvSpPr>
          <p:cNvPr id="21" name="Text Box 25"/>
          <p:cNvSpPr txBox="1">
            <a:spLocks noChangeArrowheads="1"/>
          </p:cNvSpPr>
          <p:nvPr/>
        </p:nvSpPr>
        <p:spPr bwMode="auto">
          <a:xfrm>
            <a:off x="3132138" y="1341438"/>
            <a:ext cx="1223962" cy="5539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Handling of </a:t>
            </a:r>
            <a:r>
              <a:rPr lang="it-IT" sz="1000" dirty="0" err="1"/>
              <a:t>money</a:t>
            </a:r>
            <a:r>
              <a:rPr lang="it-IT" sz="1000" dirty="0"/>
              <a:t>, </a:t>
            </a:r>
            <a:r>
              <a:rPr lang="it-IT" sz="1000" dirty="0" err="1"/>
              <a:t>finance</a:t>
            </a:r>
            <a:r>
              <a:rPr lang="it-IT" sz="1000" dirty="0"/>
              <a:t> and </a:t>
            </a:r>
            <a:r>
              <a:rPr lang="it-IT" sz="1000" dirty="0" err="1"/>
              <a:t>accounting</a:t>
            </a:r>
            <a:endParaRPr lang="it-IT" sz="1000" dirty="0">
              <a:ea typeface="ＭＳ Ｐゴシック" charset="0"/>
              <a:cs typeface="+mn-cs"/>
            </a:endParaRPr>
          </a:p>
        </p:txBody>
      </p:sp>
      <p:sp>
        <p:nvSpPr>
          <p:cNvPr id="22" name="Text Box 26"/>
          <p:cNvSpPr txBox="1">
            <a:spLocks noChangeArrowheads="1"/>
          </p:cNvSpPr>
          <p:nvPr/>
        </p:nvSpPr>
        <p:spPr bwMode="auto">
          <a:xfrm>
            <a:off x="1908175" y="1700213"/>
            <a:ext cx="1008063"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Management and planning</a:t>
            </a:r>
            <a:endParaRPr lang="it-IT" sz="1000" dirty="0">
              <a:ea typeface="ＭＳ Ｐゴシック" charset="0"/>
              <a:cs typeface="+mn-cs"/>
            </a:endParaRPr>
          </a:p>
        </p:txBody>
      </p:sp>
      <p:sp>
        <p:nvSpPr>
          <p:cNvPr id="23" name="Line 16"/>
          <p:cNvSpPr>
            <a:spLocks noChangeShapeType="1"/>
          </p:cNvSpPr>
          <p:nvPr/>
        </p:nvSpPr>
        <p:spPr bwMode="auto">
          <a:xfrm>
            <a:off x="1835150" y="1916113"/>
            <a:ext cx="2449513" cy="17287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24" name="Text Box 27"/>
          <p:cNvSpPr txBox="1">
            <a:spLocks noChangeArrowheads="1"/>
          </p:cNvSpPr>
          <p:nvPr/>
        </p:nvSpPr>
        <p:spPr bwMode="auto">
          <a:xfrm>
            <a:off x="2411413" y="3284538"/>
            <a:ext cx="1223962" cy="246221"/>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Retail and </a:t>
            </a:r>
            <a:r>
              <a:rPr lang="it-IT" sz="1000" dirty="0" err="1"/>
              <a:t>services</a:t>
            </a:r>
            <a:endParaRPr lang="it-IT" sz="1000" dirty="0">
              <a:ea typeface="ＭＳ Ｐゴシック" charset="0"/>
              <a:cs typeface="+mn-cs"/>
            </a:endParaRPr>
          </a:p>
        </p:txBody>
      </p:sp>
      <p:sp>
        <p:nvSpPr>
          <p:cNvPr id="25" name="Text Box 28"/>
          <p:cNvSpPr txBox="1">
            <a:spLocks noChangeArrowheads="1"/>
          </p:cNvSpPr>
          <p:nvPr/>
        </p:nvSpPr>
        <p:spPr bwMode="auto">
          <a:xfrm>
            <a:off x="2268538" y="3789363"/>
            <a:ext cx="1223962"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Services for the </a:t>
            </a:r>
            <a:r>
              <a:rPr lang="it-IT" sz="1000" dirty="0" err="1"/>
              <a:t>leisure</a:t>
            </a:r>
            <a:r>
              <a:rPr lang="it-IT" sz="1000" dirty="0"/>
              <a:t> and </a:t>
            </a:r>
            <a:r>
              <a:rPr lang="it-IT" sz="1000" dirty="0" err="1"/>
              <a:t>sports</a:t>
            </a:r>
            <a:endParaRPr lang="it-IT" sz="1000" dirty="0">
              <a:ea typeface="ＭＳ Ｐゴシック" charset="0"/>
              <a:cs typeface="+mn-cs"/>
            </a:endParaRPr>
          </a:p>
        </p:txBody>
      </p:sp>
      <p:sp>
        <p:nvSpPr>
          <p:cNvPr id="26" name="Text Box 29"/>
          <p:cNvSpPr txBox="1">
            <a:spLocks noChangeArrowheads="1"/>
          </p:cNvSpPr>
          <p:nvPr/>
        </p:nvSpPr>
        <p:spPr bwMode="auto">
          <a:xfrm rot="19533006">
            <a:off x="1943100" y="4912440"/>
            <a:ext cx="1223963" cy="246221"/>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err="1" smtClean="0"/>
              <a:t>Literary</a:t>
            </a:r>
            <a:endParaRPr lang="it-IT" sz="1000" dirty="0">
              <a:ea typeface="ＭＳ Ｐゴシック" charset="0"/>
              <a:cs typeface="+mn-cs"/>
            </a:endParaRPr>
          </a:p>
        </p:txBody>
      </p:sp>
      <p:sp>
        <p:nvSpPr>
          <p:cNvPr id="27" name="Text Box 30"/>
          <p:cNvSpPr txBox="1">
            <a:spLocks noChangeArrowheads="1"/>
          </p:cNvSpPr>
          <p:nvPr/>
        </p:nvSpPr>
        <p:spPr bwMode="auto">
          <a:xfrm>
            <a:off x="3132138" y="5157788"/>
            <a:ext cx="1223962" cy="24447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smtClean="0">
                <a:ea typeface="ＭＳ Ｐゴシック" charset="0"/>
                <a:cs typeface="+mn-cs"/>
              </a:rPr>
              <a:t>Art and </a:t>
            </a:r>
            <a:r>
              <a:rPr lang="it-IT" sz="1000" dirty="0">
                <a:ea typeface="ＭＳ Ｐゴシック" charset="0"/>
                <a:cs typeface="+mn-cs"/>
              </a:rPr>
              <a:t>design</a:t>
            </a:r>
          </a:p>
        </p:txBody>
      </p:sp>
      <p:sp>
        <p:nvSpPr>
          <p:cNvPr id="28" name="Text Box 31"/>
          <p:cNvSpPr txBox="1">
            <a:spLocks noChangeArrowheads="1"/>
          </p:cNvSpPr>
          <p:nvPr/>
        </p:nvSpPr>
        <p:spPr bwMode="auto">
          <a:xfrm>
            <a:off x="4859338" y="5229225"/>
            <a:ext cx="1223962"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Social </a:t>
            </a:r>
            <a:r>
              <a:rPr lang="it-IT" sz="1000" dirty="0" err="1"/>
              <a:t>Sciences</a:t>
            </a:r>
            <a:r>
              <a:rPr lang="it-IT" sz="1000" dirty="0"/>
              <a:t> and Legal Services</a:t>
            </a:r>
            <a:endParaRPr lang="it-IT" sz="1000" dirty="0">
              <a:ea typeface="ＭＳ Ｐゴシック" charset="0"/>
              <a:cs typeface="+mn-cs"/>
            </a:endParaRPr>
          </a:p>
        </p:txBody>
      </p:sp>
      <p:sp>
        <p:nvSpPr>
          <p:cNvPr id="29" name="Text Box 32"/>
          <p:cNvSpPr txBox="1">
            <a:spLocks noChangeArrowheads="1"/>
          </p:cNvSpPr>
          <p:nvPr/>
        </p:nvSpPr>
        <p:spPr bwMode="auto">
          <a:xfrm rot="1904164">
            <a:off x="6011863" y="4795808"/>
            <a:ext cx="1223962"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Natural </a:t>
            </a:r>
            <a:r>
              <a:rPr lang="it-IT" sz="1000" dirty="0" err="1"/>
              <a:t>sciences</a:t>
            </a:r>
            <a:r>
              <a:rPr lang="it-IT" sz="1000" dirty="0"/>
              <a:t> and </a:t>
            </a:r>
            <a:r>
              <a:rPr lang="it-IT" sz="1000" dirty="0" err="1"/>
              <a:t>mathematics</a:t>
            </a:r>
            <a:endParaRPr lang="it-IT" sz="1000" dirty="0">
              <a:ea typeface="ＭＳ Ｐゴシック" charset="0"/>
              <a:cs typeface="+mn-cs"/>
            </a:endParaRPr>
          </a:p>
        </p:txBody>
      </p:sp>
      <p:sp>
        <p:nvSpPr>
          <p:cNvPr id="30" name="Text Box 33"/>
          <p:cNvSpPr txBox="1">
            <a:spLocks noChangeArrowheads="1"/>
          </p:cNvSpPr>
          <p:nvPr/>
        </p:nvSpPr>
        <p:spPr bwMode="auto">
          <a:xfrm>
            <a:off x="5795963" y="3789363"/>
            <a:ext cx="1512887" cy="5539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Production </a:t>
            </a:r>
            <a:r>
              <a:rPr lang="it-IT" sz="1000" dirty="0" err="1"/>
              <a:t>engineering</a:t>
            </a:r>
            <a:r>
              <a:rPr lang="it-IT" sz="1000" dirty="0"/>
              <a:t> and </a:t>
            </a:r>
            <a:r>
              <a:rPr lang="it-IT" sz="1000" dirty="0" err="1"/>
              <a:t>other</a:t>
            </a:r>
            <a:r>
              <a:rPr lang="it-IT" sz="1000" dirty="0"/>
              <a:t> </a:t>
            </a:r>
            <a:r>
              <a:rPr lang="it-IT" sz="1000" dirty="0" err="1"/>
              <a:t>applied</a:t>
            </a:r>
            <a:r>
              <a:rPr lang="it-IT" sz="1000" dirty="0"/>
              <a:t> </a:t>
            </a:r>
            <a:r>
              <a:rPr lang="it-IT" sz="1000" dirty="0" err="1"/>
              <a:t>technologies</a:t>
            </a:r>
            <a:endParaRPr lang="it-IT" sz="1000" dirty="0">
              <a:ea typeface="ＭＳ Ｐゴシック" charset="0"/>
              <a:cs typeface="+mn-cs"/>
            </a:endParaRPr>
          </a:p>
        </p:txBody>
      </p:sp>
      <p:sp>
        <p:nvSpPr>
          <p:cNvPr id="31" name="Line 20"/>
          <p:cNvSpPr>
            <a:spLocks noChangeShapeType="1"/>
          </p:cNvSpPr>
          <p:nvPr/>
        </p:nvSpPr>
        <p:spPr bwMode="auto">
          <a:xfrm>
            <a:off x="4932363" y="3716338"/>
            <a:ext cx="2447925" cy="1368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32" name="Text Box 34"/>
          <p:cNvSpPr txBox="1">
            <a:spLocks noChangeArrowheads="1"/>
          </p:cNvSpPr>
          <p:nvPr/>
        </p:nvSpPr>
        <p:spPr bwMode="auto">
          <a:xfrm>
            <a:off x="5795963" y="3248025"/>
            <a:ext cx="1512887"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err="1"/>
              <a:t>Repair</a:t>
            </a:r>
            <a:r>
              <a:rPr lang="it-IT" sz="1000" dirty="0"/>
              <a:t> and </a:t>
            </a:r>
            <a:r>
              <a:rPr lang="it-IT" sz="1000" dirty="0" err="1"/>
              <a:t>servicing</a:t>
            </a:r>
            <a:r>
              <a:rPr lang="it-IT" sz="1000" dirty="0"/>
              <a:t> of </a:t>
            </a:r>
            <a:r>
              <a:rPr lang="it-IT" sz="1000" dirty="0" err="1"/>
              <a:t>equipment</a:t>
            </a:r>
            <a:endParaRPr lang="it-IT" sz="1000" dirty="0">
              <a:ea typeface="ＭＳ Ｐゴシック" charset="0"/>
              <a:cs typeface="+mn-cs"/>
            </a:endParaRPr>
          </a:p>
        </p:txBody>
      </p:sp>
      <p:sp>
        <p:nvSpPr>
          <p:cNvPr id="33" name="Text Box 35"/>
          <p:cNvSpPr txBox="1">
            <a:spLocks noChangeArrowheads="1"/>
          </p:cNvSpPr>
          <p:nvPr/>
        </p:nvSpPr>
        <p:spPr bwMode="auto">
          <a:xfrm>
            <a:off x="5795963" y="1989138"/>
            <a:ext cx="1512887" cy="40011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000" dirty="0"/>
              <a:t>Storage, </a:t>
            </a:r>
            <a:r>
              <a:rPr lang="it-IT" sz="1000" dirty="0" err="1"/>
              <a:t>transmission</a:t>
            </a:r>
            <a:r>
              <a:rPr lang="it-IT" sz="1000" dirty="0"/>
              <a:t> and delivery</a:t>
            </a:r>
            <a:endParaRPr lang="it-IT" sz="1000" dirty="0">
              <a:ea typeface="ＭＳ Ｐゴシック" charset="0"/>
              <a:cs typeface="+mn-cs"/>
            </a:endParaRPr>
          </a:p>
        </p:txBody>
      </p:sp>
      <p:sp>
        <p:nvSpPr>
          <p:cNvPr id="34" name="Line 22"/>
          <p:cNvSpPr>
            <a:spLocks noChangeShapeType="1"/>
          </p:cNvSpPr>
          <p:nvPr/>
        </p:nvSpPr>
        <p:spPr bwMode="auto">
          <a:xfrm flipV="1">
            <a:off x="4859338" y="620713"/>
            <a:ext cx="2017712" cy="2736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35" name="Line 21"/>
          <p:cNvSpPr>
            <a:spLocks noChangeShapeType="1"/>
          </p:cNvSpPr>
          <p:nvPr/>
        </p:nvSpPr>
        <p:spPr bwMode="auto">
          <a:xfrm flipV="1">
            <a:off x="4932363" y="2276475"/>
            <a:ext cx="2447925"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ea typeface="ＭＳ Ｐゴシック" charset="0"/>
              <a:cs typeface="+mn-cs"/>
            </a:endParaRPr>
          </a:p>
        </p:txBody>
      </p:sp>
      <p:sp>
        <p:nvSpPr>
          <p:cNvPr id="36" name="Text Box 36"/>
          <p:cNvSpPr txBox="1">
            <a:spLocks noChangeArrowheads="1"/>
          </p:cNvSpPr>
          <p:nvPr/>
        </p:nvSpPr>
        <p:spPr bwMode="auto">
          <a:xfrm>
            <a:off x="4356100" y="3357563"/>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1400" b="1">
                <a:ea typeface="ＭＳ Ｐゴシック" charset="0"/>
                <a:cs typeface="+mn-cs"/>
              </a:rPr>
              <a:t>dati</a:t>
            </a:r>
          </a:p>
        </p:txBody>
      </p:sp>
      <p:sp>
        <p:nvSpPr>
          <p:cNvPr id="37" name="Text Box 37"/>
          <p:cNvSpPr txBox="1">
            <a:spLocks noChangeArrowheads="1"/>
          </p:cNvSpPr>
          <p:nvPr/>
        </p:nvSpPr>
        <p:spPr bwMode="auto">
          <a:xfrm>
            <a:off x="4356100" y="3789363"/>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1400" b="1">
                <a:ea typeface="ＭＳ Ｐゴシック" charset="0"/>
                <a:cs typeface="+mn-cs"/>
              </a:rPr>
              <a:t>idee</a:t>
            </a:r>
          </a:p>
        </p:txBody>
      </p:sp>
      <p:sp>
        <p:nvSpPr>
          <p:cNvPr id="38" name="Text Box 38"/>
          <p:cNvSpPr txBox="1">
            <a:spLocks noChangeArrowheads="1"/>
          </p:cNvSpPr>
          <p:nvPr/>
        </p:nvSpPr>
        <p:spPr bwMode="auto">
          <a:xfrm>
            <a:off x="4716463" y="3284538"/>
            <a:ext cx="2159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1400" b="1">
                <a:ea typeface="ＭＳ Ｐゴシック" charset="0"/>
                <a:cs typeface="+mn-cs"/>
              </a:rPr>
              <a:t>cose</a:t>
            </a:r>
          </a:p>
        </p:txBody>
      </p:sp>
      <p:sp>
        <p:nvSpPr>
          <p:cNvPr id="39" name="Text Box 39"/>
          <p:cNvSpPr txBox="1">
            <a:spLocks noChangeArrowheads="1"/>
          </p:cNvSpPr>
          <p:nvPr/>
        </p:nvSpPr>
        <p:spPr bwMode="auto">
          <a:xfrm>
            <a:off x="4229100" y="3141663"/>
            <a:ext cx="2159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1000" b="1">
                <a:ea typeface="ＭＳ Ｐゴシック" charset="0"/>
                <a:cs typeface="+mn-cs"/>
              </a:rPr>
              <a:t>persone</a:t>
            </a:r>
          </a:p>
        </p:txBody>
      </p:sp>
      <p:sp>
        <p:nvSpPr>
          <p:cNvPr id="40" name="Segnaposto numero diapositiva 39"/>
          <p:cNvSpPr>
            <a:spLocks noGrp="1"/>
          </p:cNvSpPr>
          <p:nvPr>
            <p:ph type="sldNum" sz="quarter" idx="12"/>
          </p:nvPr>
        </p:nvSpPr>
        <p:spPr/>
        <p:txBody>
          <a:bodyPr/>
          <a:lstStyle/>
          <a:p>
            <a:fld id="{928D842C-0686-2240-9CF7-860332AF28F1}" type="slidenum">
              <a:rPr lang="it-IT" smtClean="0"/>
              <a:pPr/>
              <a:t>2</a:t>
            </a:fld>
            <a:endParaRPr lang="it-IT"/>
          </a:p>
        </p:txBody>
      </p:sp>
    </p:spTree>
    <p:extLst>
      <p:ext uri="{BB962C8B-B14F-4D97-AF65-F5344CB8AC3E}">
        <p14:creationId xmlns:p14="http://schemas.microsoft.com/office/powerpoint/2010/main" val="204766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4168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it-IT" b="1" dirty="0" err="1"/>
              <a:t>Realistic</a:t>
            </a:r>
            <a:r>
              <a:rPr lang="it-IT" b="1" dirty="0"/>
              <a:t> / </a:t>
            </a:r>
            <a:r>
              <a:rPr lang="it-IT" b="1" dirty="0" err="1"/>
              <a:t>practical</a:t>
            </a:r>
            <a:r>
              <a:rPr lang="it-IT" b="1" dirty="0"/>
              <a:t>: </a:t>
            </a:r>
            <a:r>
              <a:rPr lang="it-IT" b="1" dirty="0" err="1"/>
              <a:t>centered</a:t>
            </a:r>
            <a:r>
              <a:rPr lang="it-IT" b="1" dirty="0"/>
              <a:t> on </a:t>
            </a:r>
            <a:r>
              <a:rPr lang="it-IT" b="1" dirty="0" err="1" smtClean="0"/>
              <a:t>things</a:t>
            </a:r>
            <a:endParaRPr lang="it-IT" b="1" dirty="0" smtClean="0"/>
          </a:p>
          <a:p>
            <a:pPr>
              <a:spcAft>
                <a:spcPts val="600"/>
              </a:spcAft>
              <a:defRPr/>
            </a:pPr>
            <a:endParaRPr lang="en-GB" b="1" dirty="0" smtClean="0">
              <a:ea typeface="ＭＳ Ｐゴシック" charset="0"/>
            </a:endParaRPr>
          </a:p>
          <a:p>
            <a:pPr>
              <a:spcAft>
                <a:spcPts val="600"/>
              </a:spcAft>
              <a:defRPr/>
            </a:pPr>
            <a:r>
              <a:rPr lang="en-GB" dirty="0" smtClean="0"/>
              <a:t>These people like to work with tools, objects, machines or animals.</a:t>
            </a:r>
          </a:p>
          <a:p>
            <a:pPr>
              <a:spcAft>
                <a:spcPts val="600"/>
              </a:spcAft>
              <a:defRPr/>
            </a:pPr>
            <a:r>
              <a:rPr lang="en-GB" dirty="0" smtClean="0"/>
              <a:t>They love to develop capacity mechanical, manual, agricultural and electronic.  They like jobs that involve building and repairing things.  </a:t>
            </a:r>
          </a:p>
          <a:p>
            <a:pPr>
              <a:spcAft>
                <a:spcPts val="600"/>
              </a:spcAft>
              <a:defRPr/>
            </a:pPr>
            <a:r>
              <a:rPr lang="en-GB" dirty="0" smtClean="0"/>
              <a:t>They love to use their hands. They use use with dexterity their body rather than words, thoughts or feelings. They admire the physical coordination, strength, agility and logic.  They like to be outdoors and having to deal with concrete problems. They have a tendency to stand with their feet on the ground and to follow to the facts. They solve problems with CONCRETE ACTION.</a:t>
            </a:r>
            <a:endParaRPr lang="en-GB" dirty="0">
              <a:ea typeface="ＭＳ Ｐゴシック" charset="0"/>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3</a:t>
            </a:fld>
            <a:endParaRPr lang="it-IT"/>
          </a:p>
        </p:txBody>
      </p:sp>
    </p:spTree>
    <p:extLst>
      <p:ext uri="{BB962C8B-B14F-4D97-AF65-F5344CB8AC3E}">
        <p14:creationId xmlns:p14="http://schemas.microsoft.com/office/powerpoint/2010/main" val="310925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761465" y="765175"/>
            <a:ext cx="74168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en-GB" b="1" dirty="0" smtClean="0"/>
              <a:t>Intellectuals / investigative: </a:t>
            </a:r>
            <a:r>
              <a:rPr lang="en-GB" b="1" dirty="0" err="1" smtClean="0"/>
              <a:t>centered</a:t>
            </a:r>
            <a:r>
              <a:rPr lang="en-GB" b="1" dirty="0" smtClean="0"/>
              <a:t> on ideas and people</a:t>
            </a:r>
          </a:p>
          <a:p>
            <a:pPr>
              <a:spcAft>
                <a:spcPts val="600"/>
              </a:spcAft>
              <a:defRPr/>
            </a:pPr>
            <a:endParaRPr lang="en-GB" b="1" dirty="0" smtClean="0">
              <a:ea typeface="ＭＳ Ｐゴシック" charset="0"/>
            </a:endParaRPr>
          </a:p>
          <a:p>
            <a:pPr>
              <a:spcAft>
                <a:spcPts val="600"/>
              </a:spcAft>
              <a:defRPr/>
            </a:pPr>
            <a:r>
              <a:rPr lang="en-GB" dirty="0" smtClean="0"/>
              <a:t>These people love to use their own mind. They tend to be curious, studious, independent, intellectual,  sometimes a little unconventional and </a:t>
            </a:r>
            <a:r>
              <a:rPr lang="en-GB" dirty="0" err="1" smtClean="0"/>
              <a:t>introspectual</a:t>
            </a:r>
            <a:r>
              <a:rPr lang="en-GB" dirty="0" smtClean="0"/>
              <a:t>. </a:t>
            </a:r>
          </a:p>
          <a:p>
            <a:pPr>
              <a:spcAft>
                <a:spcPts val="600"/>
              </a:spcAft>
              <a:defRPr/>
            </a:pPr>
            <a:r>
              <a:rPr lang="en-GB" dirty="0" smtClean="0"/>
              <a:t>They like to develop skills in mathematics, biological and physical sciences fields. They like scientific and medical work. They like to think by problems, and are more confident in their own mind that in other people or things. </a:t>
            </a:r>
          </a:p>
          <a:p>
            <a:pPr>
              <a:spcAft>
                <a:spcPts val="600"/>
              </a:spcAft>
              <a:defRPr/>
            </a:pPr>
            <a:r>
              <a:rPr lang="en-GB" dirty="0" smtClean="0"/>
              <a:t>They admire the logic, use the intuition and love the intellectual challenges. They solve problems with THOUGHT.</a:t>
            </a:r>
            <a:endParaRPr lang="en-GB" dirty="0">
              <a:ea typeface="ＭＳ Ｐゴシック" charset="0"/>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4</a:t>
            </a:fld>
            <a:endParaRPr lang="it-IT"/>
          </a:p>
        </p:txBody>
      </p:sp>
    </p:spTree>
    <p:extLst>
      <p:ext uri="{BB962C8B-B14F-4D97-AF65-F5344CB8AC3E}">
        <p14:creationId xmlns:p14="http://schemas.microsoft.com/office/powerpoint/2010/main" val="2047663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4168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en-GB" b="1" dirty="0" smtClean="0"/>
              <a:t>Artistic: </a:t>
            </a:r>
            <a:r>
              <a:rPr lang="en-GB" b="1" dirty="0" err="1" smtClean="0"/>
              <a:t>centered</a:t>
            </a:r>
            <a:r>
              <a:rPr lang="en-GB" b="1" dirty="0" smtClean="0"/>
              <a:t> on ideas and people</a:t>
            </a:r>
          </a:p>
          <a:p>
            <a:pPr>
              <a:spcAft>
                <a:spcPts val="600"/>
              </a:spcAft>
              <a:defRPr/>
            </a:pPr>
            <a:endParaRPr lang="en-GB" b="1" dirty="0" smtClean="0">
              <a:ea typeface="ＭＳ Ｐゴシック" charset="0"/>
            </a:endParaRPr>
          </a:p>
          <a:p>
            <a:pPr>
              <a:spcAft>
                <a:spcPts val="600"/>
              </a:spcAft>
              <a:defRPr/>
            </a:pPr>
            <a:r>
              <a:rPr lang="en-GB" dirty="0" smtClean="0"/>
              <a:t>These people like to feel free from the "routine". They like to develop skills in language, art, in music, </a:t>
            </a:r>
            <a:r>
              <a:rPr lang="en-GB" dirty="0" smtClean="0"/>
              <a:t>theatre </a:t>
            </a:r>
            <a:r>
              <a:rPr lang="en-GB" dirty="0" smtClean="0"/>
              <a:t>and writing. They trust in their mind, body and feelings, while they are more wary of things. They love beauty, unstructured activities, the variety, the sounds, sights, textures and the people interesting and unusual. </a:t>
            </a:r>
          </a:p>
          <a:p>
            <a:pPr>
              <a:spcAft>
                <a:spcPts val="600"/>
              </a:spcAft>
              <a:defRPr/>
            </a:pPr>
            <a:r>
              <a:rPr lang="en-GB" dirty="0" smtClean="0"/>
              <a:t>They tend to be creative, ingenious, to live without compulsion; are often non-conformists, sensitive, independent, introspective, expressive. They are incline for jobs where they can use their creative abilities. </a:t>
            </a:r>
          </a:p>
          <a:p>
            <a:pPr>
              <a:spcAft>
                <a:spcPts val="600"/>
              </a:spcAft>
              <a:defRPr/>
            </a:pPr>
            <a:r>
              <a:rPr lang="en-GB" dirty="0" smtClean="0"/>
              <a:t>They solve problems by being CREATIVE</a:t>
            </a:r>
            <a:r>
              <a:rPr lang="it-IT" dirty="0" smtClean="0"/>
              <a:t>.</a:t>
            </a:r>
            <a:endParaRPr lang="it-IT" dirty="0">
              <a:ea typeface="ＭＳ Ｐゴシック" charset="0"/>
              <a:cs typeface="+mn-cs"/>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5</a:t>
            </a:fld>
            <a:endParaRPr lang="it-IT"/>
          </a:p>
        </p:txBody>
      </p:sp>
    </p:spTree>
    <p:extLst>
      <p:ext uri="{BB962C8B-B14F-4D97-AF65-F5344CB8AC3E}">
        <p14:creationId xmlns:p14="http://schemas.microsoft.com/office/powerpoint/2010/main" val="204766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416800" cy="297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en-GB" b="1" dirty="0" smtClean="0"/>
              <a:t>Social: </a:t>
            </a:r>
            <a:r>
              <a:rPr lang="en-GB" b="1" dirty="0" smtClean="0"/>
              <a:t>people</a:t>
            </a:r>
            <a:r>
              <a:rPr lang="en-GB" b="1" dirty="0"/>
              <a:t> </a:t>
            </a:r>
            <a:r>
              <a:rPr lang="en-GB" b="1" dirty="0" err="1" smtClean="0"/>
              <a:t>centered</a:t>
            </a:r>
            <a:endParaRPr lang="en-GB" b="1" dirty="0" smtClean="0"/>
          </a:p>
          <a:p>
            <a:pPr>
              <a:spcAft>
                <a:spcPts val="600"/>
              </a:spcAft>
              <a:defRPr/>
            </a:pPr>
            <a:endParaRPr lang="en-GB" b="1" dirty="0" smtClean="0">
              <a:ea typeface="ＭＳ Ｐゴシック" charset="0"/>
            </a:endParaRPr>
          </a:p>
          <a:p>
            <a:pPr>
              <a:spcAft>
                <a:spcPts val="600"/>
              </a:spcAft>
              <a:defRPr/>
            </a:pPr>
            <a:r>
              <a:rPr lang="en-GB" dirty="0" smtClean="0"/>
              <a:t>These people live by their sensitivity.  They like activities that involve informing, training, teach, understanding and help others. </a:t>
            </a:r>
          </a:p>
          <a:p>
            <a:pPr>
              <a:spcAft>
                <a:spcPts val="600"/>
              </a:spcAft>
              <a:defRPr/>
            </a:pPr>
            <a:r>
              <a:rPr lang="en-GB" dirty="0" smtClean="0"/>
              <a:t>They develop the right skills to work with people. They tend to make themselves useful, to be friendly, "leaders" committed, sensitive, helpful, responsible, perceptive, genuine, tactful, sympathetic. </a:t>
            </a:r>
          </a:p>
          <a:p>
            <a:pPr>
              <a:spcAft>
                <a:spcPts val="600"/>
              </a:spcAft>
              <a:defRPr/>
            </a:pPr>
            <a:r>
              <a:rPr lang="en-GB" dirty="0" smtClean="0"/>
              <a:t>They like to work as teaching, nursing, psychological and </a:t>
            </a:r>
            <a:r>
              <a:rPr lang="en-GB" dirty="0" err="1" smtClean="0"/>
              <a:t>counseling</a:t>
            </a:r>
            <a:endParaRPr lang="en-GB" dirty="0" smtClean="0"/>
          </a:p>
          <a:p>
            <a:pPr>
              <a:spcAft>
                <a:spcPts val="600"/>
              </a:spcAft>
              <a:defRPr/>
            </a:pPr>
            <a:r>
              <a:rPr lang="en-GB" dirty="0" smtClean="0"/>
              <a:t>They solve problems using their SENSITIVITY.</a:t>
            </a:r>
            <a:endParaRPr lang="en-GB" dirty="0">
              <a:ea typeface="ＭＳ Ｐゴシック" charset="0"/>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6</a:t>
            </a:fld>
            <a:endParaRPr lang="it-IT"/>
          </a:p>
        </p:txBody>
      </p:sp>
    </p:spTree>
    <p:extLst>
      <p:ext uri="{BB962C8B-B14F-4D97-AF65-F5344CB8AC3E}">
        <p14:creationId xmlns:p14="http://schemas.microsoft.com/office/powerpoint/2010/main" val="204766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416800" cy="253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en-GB" b="1" dirty="0" smtClean="0"/>
              <a:t>Managerial: </a:t>
            </a:r>
            <a:r>
              <a:rPr lang="en-GB" b="1" dirty="0" err="1" smtClean="0"/>
              <a:t>centered</a:t>
            </a:r>
            <a:r>
              <a:rPr lang="en-GB" b="1" dirty="0" smtClean="0"/>
              <a:t> on people and data</a:t>
            </a:r>
          </a:p>
          <a:p>
            <a:pPr>
              <a:spcAft>
                <a:spcPts val="600"/>
              </a:spcAft>
              <a:defRPr/>
            </a:pPr>
            <a:endParaRPr lang="en-GB" b="1" dirty="0" smtClean="0">
              <a:ea typeface="ＭＳ Ｐゴシック" charset="0"/>
            </a:endParaRPr>
          </a:p>
          <a:p>
            <a:pPr>
              <a:spcAft>
                <a:spcPts val="600"/>
              </a:spcAft>
              <a:defRPr/>
            </a:pPr>
            <a:r>
              <a:rPr lang="en-GB" dirty="0" smtClean="0"/>
              <a:t>These people love the projects. They like to lead and influence people, are often ambitious,  outgoing, energetic, self-confident, independent, enthusiastic, sensitive and logical. They develop the ability to drive, </a:t>
            </a:r>
            <a:br>
              <a:rPr lang="en-GB" dirty="0" smtClean="0"/>
            </a:br>
            <a:r>
              <a:rPr lang="en-GB" dirty="0" smtClean="0"/>
              <a:t>convince and motivate people. They like to organize and manage, as well as the variety, the "status", the power and money. </a:t>
            </a:r>
          </a:p>
          <a:p>
            <a:pPr>
              <a:spcAft>
                <a:spcPts val="600"/>
              </a:spcAft>
              <a:defRPr/>
            </a:pPr>
            <a:r>
              <a:rPr lang="en-GB" dirty="0" smtClean="0"/>
              <a:t>They solve problems RISKING with themselves and with others.</a:t>
            </a:r>
            <a:endParaRPr lang="en-GB" dirty="0">
              <a:ea typeface="ＭＳ Ｐゴシック" charset="0"/>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7</a:t>
            </a:fld>
            <a:endParaRPr lang="it-IT"/>
          </a:p>
        </p:txBody>
      </p:sp>
    </p:spTree>
    <p:extLst>
      <p:ext uri="{BB962C8B-B14F-4D97-AF65-F5344CB8AC3E}">
        <p14:creationId xmlns:p14="http://schemas.microsoft.com/office/powerpoint/2010/main" val="204766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27088" y="765175"/>
            <a:ext cx="7921625" cy="301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ts val="600"/>
              </a:spcAft>
              <a:defRPr/>
            </a:pPr>
            <a:r>
              <a:rPr lang="en-GB" b="1" dirty="0" smtClean="0"/>
              <a:t>Conventional / administrative: data-centric and on things</a:t>
            </a:r>
          </a:p>
          <a:p>
            <a:pPr>
              <a:spcAft>
                <a:spcPts val="600"/>
              </a:spcAft>
              <a:defRPr/>
            </a:pPr>
            <a:endParaRPr lang="en-GB" b="1" dirty="0" smtClean="0">
              <a:ea typeface="ＭＳ Ｐゴシック" charset="0"/>
            </a:endParaRPr>
          </a:p>
          <a:p>
            <a:pPr>
              <a:spcAft>
                <a:spcPts val="600"/>
              </a:spcAft>
              <a:defRPr/>
            </a:pPr>
            <a:r>
              <a:rPr lang="en-GB" dirty="0" smtClean="0"/>
              <a:t>These people derive pleasure from neat things and clear "routines". They love the activities that promote the organization in a clear and logical information. They tend to be responsible, dependent, careful, logical and accurate. They have attention to detail. They love order, security and certainty by identifying them with the power and the "social position.” They develop computing capacity </a:t>
            </a:r>
            <a:br>
              <a:rPr lang="en-GB" dirty="0" smtClean="0"/>
            </a:br>
            <a:r>
              <a:rPr lang="en-GB" dirty="0" smtClean="0"/>
              <a:t>and office work. They like jobs involving organizational systems, computing, </a:t>
            </a:r>
            <a:br>
              <a:rPr lang="en-GB" dirty="0" smtClean="0"/>
            </a:br>
            <a:r>
              <a:rPr lang="en-GB" dirty="0" smtClean="0"/>
              <a:t>procedures and operate with computers. They are often willing to work in large organizations. They resolve problems following rules and defined procedures.</a:t>
            </a:r>
            <a:endParaRPr lang="en-GB" dirty="0">
              <a:ea typeface="ＭＳ Ｐゴシック" charset="0"/>
            </a:endParaRPr>
          </a:p>
        </p:txBody>
      </p:sp>
      <p:sp>
        <p:nvSpPr>
          <p:cNvPr id="3" name="Segnaposto numero diapositiva 2"/>
          <p:cNvSpPr>
            <a:spLocks noGrp="1"/>
          </p:cNvSpPr>
          <p:nvPr>
            <p:ph type="sldNum" sz="quarter" idx="12"/>
          </p:nvPr>
        </p:nvSpPr>
        <p:spPr/>
        <p:txBody>
          <a:bodyPr/>
          <a:lstStyle/>
          <a:p>
            <a:fld id="{928D842C-0686-2240-9CF7-860332AF28F1}" type="slidenum">
              <a:rPr lang="it-IT" smtClean="0"/>
              <a:pPr/>
              <a:t>8</a:t>
            </a:fld>
            <a:endParaRPr lang="it-IT"/>
          </a:p>
        </p:txBody>
      </p:sp>
    </p:spTree>
    <p:extLst>
      <p:ext uri="{BB962C8B-B14F-4D97-AF65-F5344CB8AC3E}">
        <p14:creationId xmlns:p14="http://schemas.microsoft.com/office/powerpoint/2010/main" val="20476631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TotalTime>
  <Words>644</Words>
  <Application>Microsoft Macintosh PowerPoint</Application>
  <PresentationFormat>Presentazione su schermo (4:3)</PresentationFormat>
  <Paragraphs>72</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 --</dc:creator>
  <cp:lastModifiedBy>Giuseppe Montagna</cp:lastModifiedBy>
  <cp:revision>20</cp:revision>
  <cp:lastPrinted>2014-05-05T11:02:06Z</cp:lastPrinted>
  <dcterms:created xsi:type="dcterms:W3CDTF">2014-04-09T10:18:37Z</dcterms:created>
  <dcterms:modified xsi:type="dcterms:W3CDTF">2014-05-06T12:34:56Z</dcterms:modified>
</cp:coreProperties>
</file>