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48A7F-607E-0F4E-A8F5-B14D9B574822}" type="datetimeFigureOut">
              <a:rPr lang="it-IT" smtClean="0"/>
              <a:pPr/>
              <a:t>08/05/14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000F6-C5EE-ED4C-9FB1-42D1797CF46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7690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7497E-3922-E14C-BA02-F0D7C4A70C7F}" type="datetimeFigureOut">
              <a:rPr lang="it-IT" smtClean="0"/>
              <a:pPr/>
              <a:t>08/05/14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ACDA7-7306-BF4F-AEF3-80C20ABFE47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596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5CD8-DD37-B941-9B6E-FE18BC653C83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70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CA10-5810-9843-AFEA-E9329CFC2ACC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58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83AD-2A04-344D-9CBC-4580A549F54D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641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36C-9DCC-354A-8051-BE7D6D10D17A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13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8CEF-FB02-5D4D-85C3-C0A5F9BDC82B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9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2B5E-0BE4-CA47-8DC6-6628DB838D0C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7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D296-AE33-F046-AD60-309CE09A9633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67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2C6B-6D46-0747-A36C-6579449BEB33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6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65F0-C4F0-A946-8530-3D21F923C261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82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997E-F4B2-CD44-A6B1-0780F0CC382D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21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ECF2-75DC-0346-9BB3-D8717D5305FF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28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13D8-1EEC-EC48-87CC-E5FBE390435F}" type="datetime1">
              <a:rPr lang="it-IT" smtClean="0"/>
              <a:pPr/>
              <a:t>08/05/14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D842C-0686-2240-9CF7-860332AF28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4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11"/>
          <p:cNvSpPr>
            <a:spLocks noChangeArrowheads="1"/>
          </p:cNvSpPr>
          <p:nvPr/>
        </p:nvSpPr>
        <p:spPr bwMode="auto">
          <a:xfrm>
            <a:off x="684213" y="1628775"/>
            <a:ext cx="8064500" cy="4537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2628900" y="549275"/>
            <a:ext cx="554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 dirty="0" err="1"/>
              <a:t>What</a:t>
            </a:r>
            <a:r>
              <a:rPr lang="it-IT" sz="3600" b="1" dirty="0"/>
              <a:t> </a:t>
            </a:r>
            <a:r>
              <a:rPr lang="it-IT" sz="3600" b="1" dirty="0" err="1"/>
              <a:t>is</a:t>
            </a:r>
            <a:r>
              <a:rPr lang="it-IT" sz="3600" b="1" dirty="0"/>
              <a:t> the </a:t>
            </a:r>
            <a:r>
              <a:rPr lang="it-IT" sz="3600" b="1" dirty="0" err="1"/>
              <a:t>competence</a:t>
            </a:r>
            <a:r>
              <a:rPr lang="it-IT" sz="3600" b="1" dirty="0" smtClean="0"/>
              <a:t>?</a:t>
            </a:r>
            <a:endParaRPr lang="it-IT" sz="3600" b="1" dirty="0"/>
          </a:p>
        </p:txBody>
      </p:sp>
      <p:sp>
        <p:nvSpPr>
          <p:cNvPr id="43" name="Oval 5"/>
          <p:cNvSpPr>
            <a:spLocks noChangeArrowheads="1"/>
          </p:cNvSpPr>
          <p:nvPr/>
        </p:nvSpPr>
        <p:spPr bwMode="auto">
          <a:xfrm>
            <a:off x="3490913" y="2854325"/>
            <a:ext cx="2376487" cy="18732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1042988" y="2781300"/>
            <a:ext cx="2376487" cy="18732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45" name="Oval 7"/>
          <p:cNvSpPr>
            <a:spLocks noChangeArrowheads="1"/>
          </p:cNvSpPr>
          <p:nvPr/>
        </p:nvSpPr>
        <p:spPr bwMode="auto">
          <a:xfrm>
            <a:off x="5938838" y="2854325"/>
            <a:ext cx="2376487" cy="18732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1306513" y="3355975"/>
            <a:ext cx="187166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3200" b="1" dirty="0"/>
              <a:t>KNOW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3708400" y="3213100"/>
            <a:ext cx="187166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/>
              <a:t>KNOW-HOW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6227763" y="3084890"/>
            <a:ext cx="18716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/>
              <a:t>KNOW HOW TO BE</a:t>
            </a:r>
            <a:endParaRPr lang="it-IT" sz="3200" b="1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6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6300788" y="260350"/>
            <a:ext cx="2376487" cy="18732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564313" y="835025"/>
            <a:ext cx="187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3200" b="1" dirty="0" smtClean="0">
                <a:ea typeface="ＭＳ Ｐゴシック" charset="0"/>
                <a:cs typeface="+mn-cs"/>
              </a:rPr>
              <a:t>KNOW</a:t>
            </a:r>
            <a:endParaRPr lang="it-IT" sz="3200" b="1" dirty="0">
              <a:ea typeface="ＭＳ Ｐゴシック" charset="0"/>
              <a:cs typeface="+mn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627313" y="2420938"/>
            <a:ext cx="50419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3200" b="1" dirty="0"/>
              <a:t>General </a:t>
            </a:r>
            <a:r>
              <a:rPr lang="it-IT" sz="3200" b="1" dirty="0" err="1"/>
              <a:t>knowledge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627313" y="3357563"/>
            <a:ext cx="50419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3200" b="1" dirty="0" err="1"/>
              <a:t>Specific</a:t>
            </a:r>
            <a:r>
              <a:rPr lang="it-IT" sz="3200" b="1" dirty="0"/>
              <a:t> </a:t>
            </a:r>
            <a:r>
              <a:rPr lang="it-IT" sz="3200" b="1" dirty="0" err="1"/>
              <a:t>knowledge</a:t>
            </a:r>
            <a:r>
              <a:rPr lang="it-IT" sz="3200" b="1" dirty="0"/>
              <a:t> of a </a:t>
            </a:r>
            <a:r>
              <a:rPr lang="it-IT" sz="3200" b="1" dirty="0" err="1"/>
              <a:t>professional</a:t>
            </a:r>
            <a:r>
              <a:rPr lang="it-IT" sz="3200" b="1" dirty="0"/>
              <a:t> </a:t>
            </a:r>
            <a:r>
              <a:rPr lang="it-IT" sz="3200" b="1" dirty="0" err="1"/>
              <a:t>content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625725" y="4725988"/>
            <a:ext cx="50419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3200" b="1" dirty="0" err="1"/>
              <a:t>Context</a:t>
            </a:r>
            <a:r>
              <a:rPr lang="it-IT" sz="3200" b="1" dirty="0"/>
              <a:t> </a:t>
            </a:r>
            <a:r>
              <a:rPr lang="it-IT" sz="3200" b="1" dirty="0" err="1"/>
              <a:t>knowledge</a:t>
            </a:r>
            <a:r>
              <a:rPr lang="it-IT" sz="3200" b="1" dirty="0"/>
              <a:t> (</a:t>
            </a:r>
            <a:r>
              <a:rPr lang="it-IT" sz="3200" b="1" dirty="0" err="1"/>
              <a:t>product</a:t>
            </a:r>
            <a:r>
              <a:rPr lang="it-IT" sz="3200" b="1" dirty="0"/>
              <a:t>, production </a:t>
            </a:r>
            <a:r>
              <a:rPr lang="it-IT" sz="3200" b="1" dirty="0" err="1"/>
              <a:t>process</a:t>
            </a:r>
            <a:r>
              <a:rPr lang="it-IT" sz="3200" b="1" dirty="0"/>
              <a:t>, </a:t>
            </a:r>
            <a:r>
              <a:rPr lang="it-IT" sz="3200" b="1" dirty="0" err="1"/>
              <a:t>organization</a:t>
            </a:r>
            <a:r>
              <a:rPr lang="it-IT" sz="3200" b="1" dirty="0"/>
              <a:t>)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900113" y="2420938"/>
            <a:ext cx="1079500" cy="6477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900113" y="3644900"/>
            <a:ext cx="1079500" cy="6477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900113" y="5157788"/>
            <a:ext cx="1079500" cy="6477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6300788" y="260350"/>
            <a:ext cx="2376487" cy="18732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64313" y="692150"/>
            <a:ext cx="18716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 smtClean="0">
                <a:ea typeface="ＭＳ Ｐゴシック" charset="0"/>
                <a:cs typeface="+mn-cs"/>
              </a:rPr>
              <a:t>KNOW-HOW</a:t>
            </a:r>
            <a:endParaRPr lang="it-IT" sz="3200" b="1" dirty="0">
              <a:ea typeface="ＭＳ Ｐゴシック" charset="0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27313" y="2420938"/>
            <a:ext cx="50419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3200" b="1" dirty="0" err="1"/>
              <a:t>Specific</a:t>
            </a:r>
            <a:r>
              <a:rPr lang="it-IT" sz="3200" b="1" dirty="0"/>
              <a:t> </a:t>
            </a:r>
            <a:r>
              <a:rPr lang="it-IT" sz="3200" b="1" dirty="0" err="1"/>
              <a:t>professional</a:t>
            </a:r>
            <a:r>
              <a:rPr lang="it-IT" sz="3200" b="1" dirty="0"/>
              <a:t> </a:t>
            </a:r>
            <a:r>
              <a:rPr lang="it-IT" sz="3200" b="1" dirty="0" err="1"/>
              <a:t>skills</a:t>
            </a:r>
            <a:r>
              <a:rPr lang="it-IT" sz="3200" b="1" dirty="0"/>
              <a:t> (</a:t>
            </a:r>
            <a:r>
              <a:rPr lang="it-IT" sz="3200" b="1" dirty="0" err="1"/>
              <a:t>technical</a:t>
            </a:r>
            <a:r>
              <a:rPr lang="it-IT" sz="3200" b="1" dirty="0"/>
              <a:t>, </a:t>
            </a:r>
            <a:r>
              <a:rPr lang="it-IT" sz="3200" b="1" dirty="0" err="1"/>
              <a:t>operational</a:t>
            </a:r>
            <a:r>
              <a:rPr lang="it-IT" sz="3200" b="1" dirty="0"/>
              <a:t> ...)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25725" y="4725988"/>
            <a:ext cx="50419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3200" b="1" dirty="0" err="1"/>
              <a:t>Transversal</a:t>
            </a:r>
            <a:r>
              <a:rPr lang="it-IT" sz="3200" b="1" dirty="0"/>
              <a:t> </a:t>
            </a:r>
            <a:r>
              <a:rPr lang="it-IT" sz="3200" b="1" dirty="0" err="1"/>
              <a:t>skills</a:t>
            </a:r>
            <a:r>
              <a:rPr lang="it-IT" sz="3200" b="1" dirty="0"/>
              <a:t> (</a:t>
            </a:r>
            <a:r>
              <a:rPr lang="it-IT" sz="3200" b="1" dirty="0" err="1"/>
              <a:t>diagnosis</a:t>
            </a:r>
            <a:r>
              <a:rPr lang="it-IT" sz="3200" b="1" dirty="0"/>
              <a:t>, </a:t>
            </a:r>
            <a:r>
              <a:rPr lang="it-IT" sz="3200" b="1" dirty="0" err="1"/>
              <a:t>coping</a:t>
            </a:r>
            <a:r>
              <a:rPr lang="it-IT" sz="3200" b="1" dirty="0"/>
              <a:t>, relate ...)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900113" y="2420938"/>
            <a:ext cx="1079500" cy="6477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900113" y="5157788"/>
            <a:ext cx="1079500" cy="6477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6300788" y="260350"/>
            <a:ext cx="2376487" cy="18732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53200" y="428079"/>
            <a:ext cx="18716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/>
              <a:t>KNOW HOW TO BE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27313" y="2420938"/>
            <a:ext cx="604837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Personal characteristics: motivations and attitudes toward work, values, social representations ...</a:t>
            </a:r>
            <a:endParaRPr lang="en-GB" sz="3200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25725" y="4725988"/>
            <a:ext cx="50419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Personal qualities: predispositions, attitudes, interests, self-esteem ...</a:t>
            </a:r>
            <a:endParaRPr lang="en-GB" sz="3200" b="1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900113" y="2420938"/>
            <a:ext cx="1079500" cy="6477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900113" y="5157788"/>
            <a:ext cx="1079500" cy="6477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842C-0686-2240-9CF7-860332AF28F1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268538" y="333375"/>
            <a:ext cx="4751387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/>
              <a:t>Basic </a:t>
            </a:r>
            <a:r>
              <a:rPr lang="it-IT" sz="3200" b="1" dirty="0" err="1"/>
              <a:t>Skills</a:t>
            </a:r>
            <a:r>
              <a:rPr lang="it-IT" sz="3200" b="1" dirty="0"/>
              <a:t>: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5288" y="836613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 smtClean="0"/>
              <a:t>Knowledge/skills/personal resources not specific to a content business, but relevant to the training and professional preparation of the whole person</a:t>
            </a:r>
            <a:endParaRPr lang="en-GB" dirty="0">
              <a:ea typeface="ＭＳ Ｐゴシック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258888" y="2386013"/>
            <a:ext cx="66262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/>
              <a:t>Technical and </a:t>
            </a:r>
            <a:r>
              <a:rPr lang="it-IT" sz="3200" b="1" dirty="0" err="1"/>
              <a:t>professional</a:t>
            </a:r>
            <a:r>
              <a:rPr lang="it-IT" sz="3200" b="1" dirty="0"/>
              <a:t> </a:t>
            </a:r>
            <a:r>
              <a:rPr lang="it-IT" sz="3200" b="1" dirty="0" err="1"/>
              <a:t>skills</a:t>
            </a:r>
            <a:r>
              <a:rPr lang="it-IT" sz="3200" b="1" dirty="0"/>
              <a:t>: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95288" y="2889250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 smtClean="0"/>
              <a:t>Knowledge/skills/personal resources of a specific work content, which can have a value theoretical-technical or practical-applicative</a:t>
            </a:r>
            <a:endParaRPr lang="en-GB" dirty="0">
              <a:ea typeface="ＭＳ Ｐゴシック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195513" y="4437063"/>
            <a:ext cx="4751387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/>
              <a:t>Soft </a:t>
            </a:r>
            <a:r>
              <a:rPr lang="it-IT" sz="3200" b="1" dirty="0" err="1"/>
              <a:t>skills</a:t>
            </a:r>
            <a:r>
              <a:rPr lang="it-IT" sz="3200" b="1" dirty="0"/>
              <a:t>:</a:t>
            </a:r>
            <a:endParaRPr lang="it-IT" sz="3200" b="1" dirty="0">
              <a:ea typeface="ＭＳ Ｐゴシック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22263" y="4940300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 smtClean="0"/>
              <a:t>Knowledge/skills/personal resources useful for the purposes of an effective work </a:t>
            </a:r>
            <a:r>
              <a:rPr lang="en-GB" dirty="0" err="1" smtClean="0"/>
              <a:t>behavior</a:t>
            </a:r>
            <a:r>
              <a:rPr lang="en-GB" dirty="0" smtClean="0"/>
              <a:t> and organizational</a:t>
            </a:r>
            <a:endParaRPr lang="en-GB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6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174</Words>
  <Application>Microsoft Macintosh PowerPoint</Application>
  <PresentationFormat>Presentazione su schermo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-- --</dc:creator>
  <cp:lastModifiedBy>Giuseppe Montagna</cp:lastModifiedBy>
  <cp:revision>13</cp:revision>
  <dcterms:created xsi:type="dcterms:W3CDTF">2014-04-10T15:39:23Z</dcterms:created>
  <dcterms:modified xsi:type="dcterms:W3CDTF">2014-05-08T08:09:50Z</dcterms:modified>
</cp:coreProperties>
</file>